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CB6"/>
    <a:srgbClr val="0C0C0C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1" autoAdjust="0"/>
    <p:restoredTop sz="86445" autoAdjust="0"/>
  </p:normalViewPr>
  <p:slideViewPr>
    <p:cSldViewPr>
      <p:cViewPr varScale="1">
        <p:scale>
          <a:sx n="97" d="100"/>
          <a:sy n="97" d="100"/>
        </p:scale>
        <p:origin x="-13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C0E6-1BA3-49EC-8B95-FCFB55EC76E5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6D0CD-968D-4741-9AAD-52023AED2208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11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6D0CD-968D-4741-9AAD-52023AED2208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804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079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774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997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290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427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29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717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08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872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503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718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5000">
              <a:srgbClr val="E6E6E6"/>
            </a:gs>
            <a:gs pos="40000">
              <a:schemeClr val="bg1">
                <a:lumMod val="75000"/>
              </a:schemeClr>
            </a:gs>
            <a:gs pos="67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32AA-E824-4916-8702-C011176F4FA4}" type="datetimeFigureOut">
              <a:rPr lang="de-AT" smtClean="0"/>
              <a:t>19.06.2019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7638-2CDA-4E05-8BE0-12116F2502E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879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i-aluminium.com/wp-content/uploads/2019/03/Comiunicat-finalizare-proiect-monitorizare-consumuri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hai-aluminium.com/wp-content/uploads/2018/09/Descriere-proiect_HAI-Santana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ai-aluminium.com/wp-content/uploads/2016/10/Erata-anunt-inceput-proiect-POIM-2014-2020.pdf" TargetMode="External"/><Relationship Id="rId5" Type="http://schemas.openxmlformats.org/officeDocument/2006/relationships/hyperlink" Target="https://www.hai-aluminium.com/wp-content/uploads/2016/10/Comunicat-proiect-monitorizare-consumuri-HAI-Santana-SRL.pdf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114" y="1772816"/>
            <a:ext cx="7238294" cy="2160240"/>
          </a:xfrm>
          <a:solidFill>
            <a:schemeClr val="accent1"/>
          </a:solidFill>
          <a:ln>
            <a:solidFill>
              <a:srgbClr val="2E507A"/>
            </a:solidFill>
          </a:ln>
        </p:spPr>
        <p:txBody>
          <a:bodyPr>
            <a:normAutofit fontScale="90000"/>
          </a:bodyPr>
          <a:lstStyle/>
          <a:p>
            <a:r>
              <a:rPr lang="de-AT" dirty="0"/>
              <a:t>	</a:t>
            </a:r>
            <a:r>
              <a:rPr lang="de-AT" dirty="0" smtClean="0"/>
              <a:t>				</a:t>
            </a:r>
            <a:r>
              <a:rPr lang="de-AT" sz="1000" dirty="0" smtClean="0">
                <a:effectLst/>
              </a:rPr>
              <a:t/>
            </a:r>
            <a:br>
              <a:rPr lang="de-AT" sz="1000" dirty="0" smtClean="0">
                <a:effectLst/>
              </a:rPr>
            </a:br>
            <a:r>
              <a:rPr lang="de-AT" sz="900" dirty="0"/>
              <a:t> </a:t>
            </a:r>
            <a:r>
              <a:rPr lang="de-AT" sz="900" dirty="0" smtClean="0"/>
              <a:t>					                          </a:t>
            </a:r>
            <a:r>
              <a:rPr lang="ro-RO" sz="1000" dirty="0" smtClean="0"/>
              <a:t>Instrumente </a:t>
            </a:r>
            <a:r>
              <a:rPr lang="ro-RO" sz="1000" dirty="0"/>
              <a:t>Structurale </a:t>
            </a:r>
            <a:r>
              <a:rPr lang="en-GB" sz="1000" dirty="0"/>
              <a:t>					    </a:t>
            </a:r>
            <a:r>
              <a:rPr lang="en-GB" sz="1000" dirty="0" smtClean="0"/>
              <a:t>                                                   </a:t>
            </a:r>
            <a:r>
              <a:rPr lang="ro-RO" sz="1000" dirty="0"/>
              <a:t>2014-2020</a:t>
            </a:r>
            <a:r>
              <a:rPr lang="de-AT" sz="1000" dirty="0"/>
              <a:t/>
            </a:r>
            <a:br>
              <a:rPr lang="de-AT" sz="1000" dirty="0"/>
            </a:br>
            <a:r>
              <a:rPr lang="de-AT" sz="1000" dirty="0" smtClean="0"/>
              <a:t>		</a:t>
            </a:r>
            <a:r>
              <a:rPr lang="de-AT" sz="1000" dirty="0" smtClean="0">
                <a:effectLst/>
              </a:rPr>
              <a:t/>
            </a:r>
            <a:br>
              <a:rPr lang="de-AT" sz="1000" dirty="0" smtClean="0">
                <a:effectLst/>
              </a:rPr>
            </a:br>
            <a:r>
              <a:rPr lang="de-AT" sz="1000" dirty="0"/>
              <a:t/>
            </a:r>
            <a:br>
              <a:rPr lang="de-AT" sz="1000" dirty="0"/>
            </a:br>
            <a:r>
              <a:rPr lang="ro-RO" sz="3100" dirty="0" smtClean="0">
                <a:solidFill>
                  <a:schemeClr val="bg1"/>
                </a:solidFill>
              </a:rPr>
              <a:t>Dezvoltarea </a:t>
            </a:r>
            <a:r>
              <a:rPr lang="ro-RO" sz="3100" dirty="0">
                <a:solidFill>
                  <a:schemeClr val="bg1"/>
                </a:solidFill>
              </a:rPr>
              <a:t>sistemului de</a:t>
            </a:r>
            <a:br>
              <a:rPr lang="ro-RO" sz="3100" dirty="0">
                <a:solidFill>
                  <a:schemeClr val="bg1"/>
                </a:solidFill>
              </a:rPr>
            </a:br>
            <a:r>
              <a:rPr lang="ro-RO" sz="3100" dirty="0" smtClean="0">
                <a:solidFill>
                  <a:schemeClr val="bg1"/>
                </a:solidFill>
              </a:rPr>
              <a:t>monitorizare </a:t>
            </a:r>
            <a:r>
              <a:rPr lang="ro-RO" sz="3100" dirty="0">
                <a:solidFill>
                  <a:schemeClr val="bg1"/>
                </a:solidFill>
              </a:rPr>
              <a:t>a consumului de</a:t>
            </a:r>
            <a:br>
              <a:rPr lang="ro-RO" sz="3100" dirty="0">
                <a:solidFill>
                  <a:schemeClr val="bg1"/>
                </a:solidFill>
              </a:rPr>
            </a:br>
            <a:r>
              <a:rPr lang="ro-RO" sz="3100" dirty="0">
                <a:solidFill>
                  <a:schemeClr val="bg1"/>
                </a:solidFill>
              </a:rPr>
              <a:t>energie la Hammerer Aluminium</a:t>
            </a:r>
            <a:br>
              <a:rPr lang="ro-RO" sz="3100" dirty="0">
                <a:solidFill>
                  <a:schemeClr val="bg1"/>
                </a:solidFill>
              </a:rPr>
            </a:br>
            <a:r>
              <a:rPr lang="ro-RO" sz="3100" dirty="0">
                <a:solidFill>
                  <a:schemeClr val="bg1"/>
                </a:solidFill>
              </a:rPr>
              <a:t>Industries Santana </a:t>
            </a:r>
            <a:r>
              <a:rPr lang="ro-RO" sz="3100" dirty="0" smtClean="0">
                <a:solidFill>
                  <a:schemeClr val="bg1"/>
                </a:solidFill>
              </a:rPr>
              <a:t>S.R.L“</a:t>
            </a:r>
            <a:r>
              <a:rPr lang="en-GB" sz="3100" dirty="0" smtClean="0">
                <a:solidFill>
                  <a:schemeClr val="bg1"/>
                </a:solidFill>
              </a:rPr>
              <a:t/>
            </a:r>
            <a:br>
              <a:rPr lang="en-GB" sz="3100" dirty="0" smtClean="0">
                <a:solidFill>
                  <a:schemeClr val="bg1"/>
                </a:solidFill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de-AT" sz="3600" dirty="0"/>
              <a:t/>
            </a:r>
            <a:br>
              <a:rPr lang="de-AT" sz="3600" dirty="0"/>
            </a:br>
            <a:endParaRPr lang="de-A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58" y="4007167"/>
            <a:ext cx="6296744" cy="1631032"/>
          </a:xfrm>
        </p:spPr>
        <p:txBody>
          <a:bodyPr>
            <a:normAutofit fontScale="47500" lnSpcReduction="20000"/>
          </a:bodyPr>
          <a:lstStyle/>
          <a:p>
            <a:r>
              <a:rPr lang="ro-RO" sz="4600" dirty="0">
                <a:solidFill>
                  <a:schemeClr val="tx1"/>
                </a:solidFill>
              </a:rPr>
              <a:t>Proiect cofinanțat din Fondul European de Dezvoltare Regională</a:t>
            </a:r>
            <a:br>
              <a:rPr lang="ro-RO" sz="4600" dirty="0">
                <a:solidFill>
                  <a:schemeClr val="tx1"/>
                </a:solidFill>
              </a:rPr>
            </a:br>
            <a:r>
              <a:rPr lang="ro-RO" sz="4600" dirty="0">
                <a:solidFill>
                  <a:schemeClr val="tx1"/>
                </a:solidFill>
              </a:rPr>
              <a:t>prin Programul Operațional Infrastructură Mare </a:t>
            </a:r>
            <a:endParaRPr lang="de-AT" sz="4600" dirty="0">
              <a:solidFill>
                <a:schemeClr val="tx1"/>
              </a:solidFill>
            </a:endParaRPr>
          </a:p>
          <a:p>
            <a:r>
              <a:rPr lang="ro-RO" sz="4600" dirty="0">
                <a:solidFill>
                  <a:schemeClr val="tx1"/>
                </a:solidFill>
              </a:rPr>
              <a:t>(POIM 2014-2020)</a:t>
            </a:r>
            <a:endParaRPr lang="de-AT" sz="4600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pic>
        <p:nvPicPr>
          <p:cNvPr id="11" name="Shape 1"/>
          <p:cNvPicPr/>
          <p:nvPr/>
        </p:nvPicPr>
        <p:blipFill>
          <a:blip r:embed="rId3"/>
          <a:stretch/>
        </p:blipFill>
        <p:spPr>
          <a:xfrm>
            <a:off x="1178496" y="476672"/>
            <a:ext cx="1008112" cy="648072"/>
          </a:xfrm>
          <a:prstGeom prst="rect">
            <a:avLst/>
          </a:prstGeom>
        </p:spPr>
      </p:pic>
      <p:pic>
        <p:nvPicPr>
          <p:cNvPr id="12" name="Shape 3"/>
          <p:cNvPicPr/>
          <p:nvPr/>
        </p:nvPicPr>
        <p:blipFill>
          <a:blip r:embed="rId4"/>
          <a:stretch/>
        </p:blipFill>
        <p:spPr>
          <a:xfrm>
            <a:off x="4067944" y="476910"/>
            <a:ext cx="792088" cy="719842"/>
          </a:xfrm>
          <a:prstGeom prst="rect">
            <a:avLst/>
          </a:prstGeom>
        </p:spPr>
      </p:pic>
      <p:pic>
        <p:nvPicPr>
          <p:cNvPr id="13" name="Shape 5"/>
          <p:cNvPicPr/>
          <p:nvPr/>
        </p:nvPicPr>
        <p:blipFill>
          <a:blip r:embed="rId5"/>
          <a:stretch/>
        </p:blipFill>
        <p:spPr>
          <a:xfrm>
            <a:off x="6804248" y="476910"/>
            <a:ext cx="720080" cy="720080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57675" y="380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AT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267200" y="379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AT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12474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                </a:t>
            </a:r>
            <a:r>
              <a:rPr lang="ro-RO" sz="1000" dirty="0" smtClean="0">
                <a:solidFill>
                  <a:prstClr val="black"/>
                </a:solidFill>
              </a:rPr>
              <a:t>UNIUNEA </a:t>
            </a:r>
            <a:r>
              <a:rPr lang="ro-RO" sz="1000" dirty="0">
                <a:solidFill>
                  <a:prstClr val="black"/>
                </a:solidFill>
              </a:rPr>
              <a:t>EUROPEANA</a:t>
            </a:r>
            <a:r>
              <a:rPr lang="de-AT" sz="4400" dirty="0">
                <a:solidFill>
                  <a:prstClr val="black"/>
                </a:solidFill>
              </a:rPr>
              <a:t/>
            </a:r>
            <a:br>
              <a:rPr lang="de-AT" sz="4400" dirty="0">
                <a:solidFill>
                  <a:prstClr val="black"/>
                </a:solidFill>
              </a:rPr>
            </a:b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517232"/>
            <a:ext cx="238992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22288"/>
            <a:ext cx="2492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AT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Shape 1"/>
          <p:cNvPicPr/>
          <p:nvPr/>
        </p:nvPicPr>
        <p:blipFill>
          <a:blip r:embed="rId2"/>
          <a:stretch/>
        </p:blipFill>
        <p:spPr>
          <a:xfrm>
            <a:off x="1043608" y="404664"/>
            <a:ext cx="1080120" cy="630679"/>
          </a:xfrm>
          <a:prstGeom prst="rect">
            <a:avLst/>
          </a:prstGeom>
        </p:spPr>
      </p:pic>
      <p:pic>
        <p:nvPicPr>
          <p:cNvPr id="14" name="Shape 3"/>
          <p:cNvPicPr/>
          <p:nvPr/>
        </p:nvPicPr>
        <p:blipFill>
          <a:blip r:embed="rId3"/>
          <a:stretch/>
        </p:blipFill>
        <p:spPr>
          <a:xfrm>
            <a:off x="3995936" y="404664"/>
            <a:ext cx="792088" cy="719168"/>
          </a:xfrm>
          <a:prstGeom prst="rect">
            <a:avLst/>
          </a:prstGeom>
        </p:spPr>
      </p:pic>
      <p:pic>
        <p:nvPicPr>
          <p:cNvPr id="15" name="Shape 5"/>
          <p:cNvPicPr/>
          <p:nvPr/>
        </p:nvPicPr>
        <p:blipFill>
          <a:blip r:embed="rId4"/>
          <a:stretch/>
        </p:blipFill>
        <p:spPr>
          <a:xfrm>
            <a:off x="7074024" y="405575"/>
            <a:ext cx="787985" cy="718257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267200" y="379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AT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AT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5874" y="1620117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 smtClean="0"/>
              <a:t>	</a:t>
            </a:r>
            <a:r>
              <a:rPr lang="en-GB" i="1" dirty="0" err="1" smtClean="0"/>
              <a:t>Rezultatul</a:t>
            </a:r>
            <a:r>
              <a:rPr lang="en-GB" i="1" dirty="0" smtClean="0"/>
              <a:t> </a:t>
            </a:r>
            <a:r>
              <a:rPr lang="en-GB" i="1" dirty="0" err="1"/>
              <a:t>vizat</a:t>
            </a:r>
            <a:r>
              <a:rPr lang="en-GB" i="1" dirty="0"/>
              <a:t> de </a:t>
            </a:r>
            <a:r>
              <a:rPr lang="en-GB" i="1" dirty="0" err="1"/>
              <a:t>către</a:t>
            </a:r>
            <a:r>
              <a:rPr lang="en-GB" i="1" dirty="0"/>
              <a:t> Hammerer Aluminium Industries Sântana  </a:t>
            </a:r>
            <a:r>
              <a:rPr lang="en-GB" i="1" dirty="0" err="1"/>
              <a:t>prin</a:t>
            </a:r>
            <a:r>
              <a:rPr lang="en-GB" i="1" dirty="0"/>
              <a:t> </a:t>
            </a:r>
            <a:r>
              <a:rPr lang="en-GB" i="1" dirty="0" err="1"/>
              <a:t>proiectul</a:t>
            </a:r>
            <a:r>
              <a:rPr lang="en-GB" i="1" dirty="0"/>
              <a:t> </a:t>
            </a:r>
            <a:r>
              <a:rPr lang="en-GB" i="1" dirty="0" err="1"/>
              <a:t>realizat</a:t>
            </a:r>
            <a:r>
              <a:rPr lang="en-GB" i="1" dirty="0"/>
              <a:t> </a:t>
            </a:r>
            <a:r>
              <a:rPr lang="en-GB" i="1" dirty="0" err="1"/>
              <a:t>în</a:t>
            </a:r>
            <a:r>
              <a:rPr lang="en-GB" i="1" dirty="0"/>
              <a:t> </a:t>
            </a:r>
            <a:r>
              <a:rPr lang="en-GB" i="1" dirty="0" err="1"/>
              <a:t>baza</a:t>
            </a:r>
            <a:r>
              <a:rPr lang="en-GB" i="1" dirty="0"/>
              <a:t> </a:t>
            </a:r>
            <a:r>
              <a:rPr lang="en-GB" i="1" dirty="0" err="1"/>
              <a:t>contractului</a:t>
            </a:r>
            <a:r>
              <a:rPr lang="en-GB" i="1" dirty="0"/>
              <a:t> de </a:t>
            </a:r>
            <a:r>
              <a:rPr lang="en-GB" i="1" dirty="0" err="1"/>
              <a:t>finanţare</a:t>
            </a:r>
            <a:r>
              <a:rPr lang="en-GB" i="1" dirty="0"/>
              <a:t>  </a:t>
            </a:r>
            <a:r>
              <a:rPr lang="en-GB" i="1" dirty="0" err="1"/>
              <a:t>încheiat</a:t>
            </a:r>
            <a:r>
              <a:rPr lang="en-GB" i="1" dirty="0"/>
              <a:t> cu </a:t>
            </a:r>
            <a:r>
              <a:rPr lang="en-GB" i="1" dirty="0" err="1"/>
              <a:t>Ministerul</a:t>
            </a:r>
            <a:r>
              <a:rPr lang="en-GB" i="1" dirty="0"/>
              <a:t> </a:t>
            </a:r>
            <a:r>
              <a:rPr lang="en-GB" i="1" dirty="0" err="1"/>
              <a:t>Fondurilor</a:t>
            </a:r>
            <a:r>
              <a:rPr lang="en-GB" i="1" dirty="0"/>
              <a:t> </a:t>
            </a:r>
            <a:r>
              <a:rPr lang="en-GB" i="1" dirty="0" err="1"/>
              <a:t>Europene</a:t>
            </a:r>
            <a:r>
              <a:rPr lang="en-GB" i="1" dirty="0"/>
              <a:t>, </a:t>
            </a:r>
            <a:r>
              <a:rPr lang="en-GB" i="1" dirty="0" err="1"/>
              <a:t>desemnat</a:t>
            </a:r>
            <a:r>
              <a:rPr lang="en-GB" i="1" dirty="0"/>
              <a:t> </a:t>
            </a:r>
            <a:r>
              <a:rPr lang="en-GB" i="1" dirty="0" err="1"/>
              <a:t>ca</a:t>
            </a:r>
            <a:r>
              <a:rPr lang="en-GB" i="1" dirty="0"/>
              <a:t> </a:t>
            </a:r>
            <a:r>
              <a:rPr lang="en-GB" i="1" dirty="0" err="1"/>
              <a:t>Autoritate</a:t>
            </a:r>
            <a:r>
              <a:rPr lang="en-GB" i="1" dirty="0"/>
              <a:t> de Management a </a:t>
            </a:r>
            <a:r>
              <a:rPr lang="en-GB" i="1" dirty="0" err="1"/>
              <a:t>Programului</a:t>
            </a:r>
            <a:r>
              <a:rPr lang="en-GB" i="1" dirty="0"/>
              <a:t> </a:t>
            </a:r>
            <a:r>
              <a:rPr lang="en-GB" i="1" dirty="0" err="1"/>
              <a:t>Operaţional</a:t>
            </a:r>
            <a:r>
              <a:rPr lang="en-GB" i="1" dirty="0"/>
              <a:t> </a:t>
            </a:r>
            <a:r>
              <a:rPr lang="en-GB" i="1" dirty="0" err="1"/>
              <a:t>Infrastructură</a:t>
            </a:r>
            <a:r>
              <a:rPr lang="en-GB" i="1" dirty="0"/>
              <a:t> Mare (POIM/59/6/2) </a:t>
            </a:r>
            <a:r>
              <a:rPr lang="en-GB" i="1" dirty="0" err="1"/>
              <a:t>este</a:t>
            </a:r>
            <a:r>
              <a:rPr lang="en-GB" i="1" dirty="0"/>
              <a:t> de </a:t>
            </a:r>
            <a:r>
              <a:rPr lang="en-GB" i="1" dirty="0" err="1"/>
              <a:t>reducere</a:t>
            </a:r>
            <a:r>
              <a:rPr lang="en-GB" i="1" dirty="0"/>
              <a:t> a </a:t>
            </a:r>
            <a:r>
              <a:rPr lang="en-GB" i="1" dirty="0" err="1"/>
              <a:t>consumurilor</a:t>
            </a:r>
            <a:r>
              <a:rPr lang="en-GB" i="1" dirty="0"/>
              <a:t> de </a:t>
            </a:r>
            <a:r>
              <a:rPr lang="en-GB" i="1" dirty="0" err="1"/>
              <a:t>energie</a:t>
            </a:r>
            <a:r>
              <a:rPr lang="en-GB" i="1" dirty="0"/>
              <a:t> </a:t>
            </a:r>
            <a:r>
              <a:rPr lang="en-GB" i="1" dirty="0" err="1"/>
              <a:t>prin</a:t>
            </a:r>
            <a:r>
              <a:rPr lang="en-GB" i="1" dirty="0"/>
              <a:t> </a:t>
            </a:r>
            <a:r>
              <a:rPr lang="en-GB" i="1" dirty="0" err="1"/>
              <a:t>măsuri</a:t>
            </a:r>
            <a:r>
              <a:rPr lang="en-GB" i="1" dirty="0"/>
              <a:t> de </a:t>
            </a:r>
            <a:r>
              <a:rPr lang="en-GB" i="1" dirty="0" err="1"/>
              <a:t>eficiență</a:t>
            </a:r>
            <a:r>
              <a:rPr lang="en-GB" i="1" dirty="0"/>
              <a:t> </a:t>
            </a:r>
            <a:r>
              <a:rPr lang="en-GB" i="1" dirty="0" err="1"/>
              <a:t>energetică</a:t>
            </a:r>
            <a:r>
              <a:rPr lang="en-GB" i="1" dirty="0"/>
              <a:t> cu 1,42%  </a:t>
            </a:r>
            <a:r>
              <a:rPr lang="en-GB" i="1" dirty="0" err="1"/>
              <a:t>începând</a:t>
            </a:r>
            <a:r>
              <a:rPr lang="en-GB" i="1" dirty="0"/>
              <a:t> cu </a:t>
            </a:r>
            <a:r>
              <a:rPr lang="en-GB" i="1" dirty="0" err="1"/>
              <a:t>anul</a:t>
            </a:r>
            <a:r>
              <a:rPr lang="en-GB" i="1" dirty="0"/>
              <a:t> 1 </a:t>
            </a:r>
            <a:r>
              <a:rPr lang="en-GB" i="1" dirty="0" err="1"/>
              <a:t>după</a:t>
            </a:r>
            <a:r>
              <a:rPr lang="en-GB" i="1" dirty="0"/>
              <a:t> </a:t>
            </a:r>
            <a:r>
              <a:rPr lang="en-GB" i="1" dirty="0" err="1"/>
              <a:t>implementarea</a:t>
            </a:r>
            <a:r>
              <a:rPr lang="en-GB" i="1" dirty="0"/>
              <a:t> </a:t>
            </a:r>
            <a:r>
              <a:rPr lang="en-GB" i="1" dirty="0" err="1"/>
              <a:t>proiectului</a:t>
            </a:r>
            <a:r>
              <a:rPr lang="en-GB" i="1" dirty="0"/>
              <a:t> </a:t>
            </a:r>
            <a:r>
              <a:rPr lang="en-GB" i="1" dirty="0" err="1"/>
              <a:t>si</a:t>
            </a:r>
            <a:r>
              <a:rPr lang="en-GB" i="1" dirty="0"/>
              <a:t> de </a:t>
            </a:r>
            <a:r>
              <a:rPr lang="en-GB" i="1" dirty="0" err="1"/>
              <a:t>reducere</a:t>
            </a:r>
            <a:r>
              <a:rPr lang="en-GB" i="1" dirty="0"/>
              <a:t> cu minim 341,83 t CO2/an a </a:t>
            </a:r>
            <a:r>
              <a:rPr lang="en-GB" i="1" dirty="0" err="1"/>
              <a:t>emisiilor</a:t>
            </a:r>
            <a:r>
              <a:rPr lang="en-GB" i="1" dirty="0"/>
              <a:t> de gaze cu </a:t>
            </a:r>
            <a:r>
              <a:rPr lang="en-GB" i="1" dirty="0" err="1"/>
              <a:t>efect</a:t>
            </a:r>
            <a:r>
              <a:rPr lang="en-GB" i="1" dirty="0"/>
              <a:t> de </a:t>
            </a:r>
            <a:r>
              <a:rPr lang="en-GB" i="1" dirty="0" err="1"/>
              <a:t>seră</a:t>
            </a:r>
            <a:r>
              <a:rPr lang="en-GB" i="1" dirty="0"/>
              <a:t> la </a:t>
            </a:r>
            <a:r>
              <a:rPr lang="en-GB" i="1" dirty="0" err="1"/>
              <a:t>nivelul</a:t>
            </a:r>
            <a:r>
              <a:rPr lang="en-GB" i="1" dirty="0"/>
              <a:t> </a:t>
            </a:r>
            <a:r>
              <a:rPr lang="en-GB" i="1" dirty="0" err="1"/>
              <a:t>societăţii</a:t>
            </a:r>
            <a:r>
              <a:rPr lang="en-GB" i="1" dirty="0"/>
              <a:t>  din </a:t>
            </a:r>
            <a:r>
              <a:rPr lang="en-GB" i="1" dirty="0" err="1"/>
              <a:t>anul</a:t>
            </a:r>
            <a:r>
              <a:rPr lang="en-GB" i="1" dirty="0"/>
              <a:t> 1 </a:t>
            </a:r>
            <a:r>
              <a:rPr lang="en-GB" i="1" dirty="0" err="1"/>
              <a:t>dupa</a:t>
            </a:r>
            <a:r>
              <a:rPr lang="en-GB" i="1" dirty="0"/>
              <a:t> </a:t>
            </a:r>
            <a:r>
              <a:rPr lang="en-GB" i="1" dirty="0" err="1"/>
              <a:t>finalizarea</a:t>
            </a:r>
            <a:r>
              <a:rPr lang="en-GB" i="1" dirty="0"/>
              <a:t> </a:t>
            </a:r>
            <a:r>
              <a:rPr lang="en-GB" i="1" dirty="0" err="1"/>
              <a:t>proiectului</a:t>
            </a:r>
            <a:r>
              <a:rPr lang="en-GB" i="1" dirty="0"/>
              <a:t>.</a:t>
            </a:r>
            <a:endParaRPr lang="de-AT" dirty="0"/>
          </a:p>
          <a:p>
            <a:pPr algn="just"/>
            <a:r>
              <a:rPr lang="en-GB" i="1" dirty="0" smtClean="0"/>
              <a:t>	</a:t>
            </a:r>
            <a:r>
              <a:rPr lang="en-GB" i="1" dirty="0" err="1" smtClean="0"/>
              <a:t>Proiectul</a:t>
            </a:r>
            <a:r>
              <a:rPr lang="en-GB" i="1" dirty="0" smtClean="0"/>
              <a:t> </a:t>
            </a:r>
            <a:r>
              <a:rPr lang="en-GB" i="1" dirty="0"/>
              <a:t>a </a:t>
            </a:r>
            <a:r>
              <a:rPr lang="en-GB" i="1" dirty="0" err="1"/>
              <a:t>fost</a:t>
            </a:r>
            <a:r>
              <a:rPr lang="en-GB" i="1" dirty="0"/>
              <a:t> </a:t>
            </a:r>
            <a:r>
              <a:rPr lang="en-GB" i="1" dirty="0" err="1"/>
              <a:t>cofinanțat</a:t>
            </a:r>
            <a:r>
              <a:rPr lang="en-GB" i="1" dirty="0"/>
              <a:t> din </a:t>
            </a:r>
            <a:r>
              <a:rPr lang="en-GB" i="1" dirty="0" err="1"/>
              <a:t>Fondul</a:t>
            </a:r>
            <a:r>
              <a:rPr lang="en-GB" i="1" dirty="0"/>
              <a:t> European de </a:t>
            </a:r>
            <a:r>
              <a:rPr lang="en-GB" i="1" dirty="0" err="1"/>
              <a:t>Dezvoltare</a:t>
            </a:r>
            <a:r>
              <a:rPr lang="en-GB" i="1" dirty="0"/>
              <a:t> </a:t>
            </a:r>
            <a:r>
              <a:rPr lang="en-GB" i="1" dirty="0" err="1"/>
              <a:t>Regională</a:t>
            </a:r>
            <a:r>
              <a:rPr lang="en-GB" i="1" dirty="0"/>
              <a:t> </a:t>
            </a:r>
            <a:r>
              <a:rPr lang="en-GB" i="1" dirty="0" err="1"/>
              <a:t>prin</a:t>
            </a:r>
            <a:r>
              <a:rPr lang="en-GB" i="1" dirty="0"/>
              <a:t> </a:t>
            </a:r>
            <a:r>
              <a:rPr lang="en-GB" i="1" dirty="0" err="1"/>
              <a:t>Programul</a:t>
            </a:r>
            <a:r>
              <a:rPr lang="en-GB" i="1" dirty="0"/>
              <a:t> </a:t>
            </a:r>
            <a:r>
              <a:rPr lang="en-GB" i="1" dirty="0" err="1"/>
              <a:t>Operaţional</a:t>
            </a:r>
            <a:r>
              <a:rPr lang="en-GB" i="1" dirty="0"/>
              <a:t> </a:t>
            </a:r>
            <a:r>
              <a:rPr lang="en-GB" i="1" dirty="0" err="1"/>
              <a:t>Infrastructură</a:t>
            </a:r>
            <a:r>
              <a:rPr lang="en-GB" i="1" dirty="0"/>
              <a:t> Mare (POIM 2014-2020).</a:t>
            </a:r>
            <a:endParaRPr lang="de-AT" dirty="0"/>
          </a:p>
          <a:p>
            <a:endParaRPr lang="en-GB" b="1" i="1" dirty="0" smtClean="0"/>
          </a:p>
          <a:p>
            <a:endParaRPr lang="en-GB" b="1" i="1" dirty="0"/>
          </a:p>
          <a:p>
            <a:r>
              <a:rPr lang="en-GB" b="1" i="1" dirty="0" smtClean="0"/>
              <a:t>	</a:t>
            </a:r>
            <a:endParaRPr lang="de-AT" dirty="0"/>
          </a:p>
        </p:txBody>
      </p:sp>
      <p:sp>
        <p:nvSpPr>
          <p:cNvPr id="19" name="Rectangle 18"/>
          <p:cNvSpPr/>
          <p:nvPr/>
        </p:nvSpPr>
        <p:spPr>
          <a:xfrm>
            <a:off x="4788024" y="103534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600" dirty="0" smtClean="0"/>
              <a:t>		    </a:t>
            </a:r>
            <a:r>
              <a:rPr lang="ro-RO" sz="900" dirty="0"/>
              <a:t>Instrumente Structurale </a:t>
            </a:r>
            <a:r>
              <a:rPr lang="en-GB" sz="900" dirty="0"/>
              <a:t>			</a:t>
            </a:r>
            <a:r>
              <a:rPr lang="en-GB" sz="900" dirty="0" smtClean="0"/>
              <a:t>                  </a:t>
            </a:r>
            <a:r>
              <a:rPr lang="ro-RO" sz="900" dirty="0"/>
              <a:t>2014-2020</a:t>
            </a:r>
            <a:r>
              <a:rPr lang="de-AT" sz="900" dirty="0"/>
              <a:t/>
            </a:r>
            <a:br>
              <a:rPr lang="de-AT" sz="900" dirty="0"/>
            </a:br>
            <a:endParaRPr lang="de-AT" sz="900" dirty="0"/>
          </a:p>
        </p:txBody>
      </p:sp>
      <p:sp>
        <p:nvSpPr>
          <p:cNvPr id="30" name="Rectangle 29"/>
          <p:cNvSpPr/>
          <p:nvPr/>
        </p:nvSpPr>
        <p:spPr>
          <a:xfrm>
            <a:off x="332656" y="1066119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                    </a:t>
            </a:r>
            <a:r>
              <a:rPr lang="ro-RO" sz="1000" dirty="0" smtClean="0">
                <a:solidFill>
                  <a:prstClr val="black"/>
                </a:solidFill>
              </a:rPr>
              <a:t>UNIUNEA </a:t>
            </a:r>
            <a:r>
              <a:rPr lang="ro-RO" sz="1000" dirty="0">
                <a:solidFill>
                  <a:prstClr val="black"/>
                </a:solidFill>
              </a:rPr>
              <a:t>EUROPEANA</a:t>
            </a:r>
            <a:r>
              <a:rPr lang="de-AT" sz="4400" dirty="0">
                <a:solidFill>
                  <a:prstClr val="black"/>
                </a:solidFill>
              </a:rPr>
              <a:t/>
            </a:r>
            <a:br>
              <a:rPr lang="de-AT" sz="4400" dirty="0">
                <a:solidFill>
                  <a:prstClr val="black"/>
                </a:solidFill>
              </a:rPr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99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"/>
          <p:cNvPicPr/>
          <p:nvPr/>
        </p:nvPicPr>
        <p:blipFill>
          <a:blip r:embed="rId2"/>
          <a:stretch/>
        </p:blipFill>
        <p:spPr>
          <a:xfrm>
            <a:off x="1043608" y="404664"/>
            <a:ext cx="1080120" cy="630679"/>
          </a:xfrm>
          <a:prstGeom prst="rect">
            <a:avLst/>
          </a:prstGeom>
        </p:spPr>
      </p:pic>
      <p:pic>
        <p:nvPicPr>
          <p:cNvPr id="4" name="Shape 3"/>
          <p:cNvPicPr/>
          <p:nvPr/>
        </p:nvPicPr>
        <p:blipFill>
          <a:blip r:embed="rId3"/>
          <a:stretch/>
        </p:blipFill>
        <p:spPr>
          <a:xfrm>
            <a:off x="3923928" y="405576"/>
            <a:ext cx="792088" cy="719168"/>
          </a:xfrm>
          <a:prstGeom prst="rect">
            <a:avLst/>
          </a:prstGeom>
        </p:spPr>
      </p:pic>
      <p:pic>
        <p:nvPicPr>
          <p:cNvPr id="5" name="Shape 5"/>
          <p:cNvPicPr/>
          <p:nvPr/>
        </p:nvPicPr>
        <p:blipFill>
          <a:blip r:embed="rId4"/>
          <a:stretch/>
        </p:blipFill>
        <p:spPr>
          <a:xfrm>
            <a:off x="7150987" y="434874"/>
            <a:ext cx="812473" cy="719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656" y="1066119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                    </a:t>
            </a:r>
            <a:r>
              <a:rPr lang="ro-RO" sz="1000" dirty="0" smtClean="0">
                <a:solidFill>
                  <a:prstClr val="black"/>
                </a:solidFill>
              </a:rPr>
              <a:t>UNIUNEA </a:t>
            </a:r>
            <a:r>
              <a:rPr lang="ro-RO" sz="1000" dirty="0">
                <a:solidFill>
                  <a:prstClr val="black"/>
                </a:solidFill>
              </a:rPr>
              <a:t>EUROPEANA</a:t>
            </a:r>
            <a:r>
              <a:rPr lang="de-AT" sz="4400" dirty="0">
                <a:solidFill>
                  <a:prstClr val="black"/>
                </a:solidFill>
              </a:rPr>
              <a:t/>
            </a:r>
            <a:br>
              <a:rPr lang="de-AT" sz="4400" dirty="0">
                <a:solidFill>
                  <a:prstClr val="black"/>
                </a:solidFill>
              </a:rPr>
            </a:br>
            <a:endParaRPr lang="de-AT" dirty="0"/>
          </a:p>
        </p:txBody>
      </p:sp>
      <p:sp>
        <p:nvSpPr>
          <p:cNvPr id="2" name="Rectangle 1"/>
          <p:cNvSpPr/>
          <p:nvPr/>
        </p:nvSpPr>
        <p:spPr>
          <a:xfrm>
            <a:off x="6268634" y="1196752"/>
            <a:ext cx="19442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 </a:t>
            </a:r>
            <a:r>
              <a:rPr lang="en-GB" sz="900" dirty="0" smtClean="0"/>
              <a:t>                        </a:t>
            </a:r>
            <a:r>
              <a:rPr lang="ro-RO" sz="900" dirty="0" smtClean="0"/>
              <a:t>Instrumente </a:t>
            </a:r>
            <a:r>
              <a:rPr lang="ro-RO" sz="900" dirty="0"/>
              <a:t>Structurale </a:t>
            </a:r>
            <a:r>
              <a:rPr lang="en-GB" sz="900" dirty="0" smtClean="0"/>
              <a:t>                                                                                  	</a:t>
            </a:r>
            <a:r>
              <a:rPr lang="ro-RO" sz="900" dirty="0" smtClean="0"/>
              <a:t>2014-2020</a:t>
            </a:r>
            <a:r>
              <a:rPr lang="de-AT" sz="900" dirty="0"/>
              <a:t/>
            </a:r>
            <a:br>
              <a:rPr lang="de-AT" sz="900" dirty="0"/>
            </a:br>
            <a:endParaRPr lang="de-AT" sz="9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83568" y="1717651"/>
            <a:ext cx="7772400" cy="343197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chemeClr val="tx1"/>
                </a:solidFill>
                <a:hlinkClick r:id="rId5"/>
              </a:rPr>
              <a:t>Comunicat proiect monitorizare consumuri</a:t>
            </a:r>
            <a:endParaRPr lang="de-AT" b="1" i="1" dirty="0">
              <a:solidFill>
                <a:schemeClr val="tx1"/>
              </a:solidFill>
              <a:hlinkClick r:id="rId5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335" y="2261820"/>
            <a:ext cx="98713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u="sng" dirty="0">
                <a:hlinkClick r:id="rId6"/>
              </a:rPr>
              <a:t>Erata</a:t>
            </a:r>
            <a:endParaRPr lang="de-AT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701335" y="2860453"/>
            <a:ext cx="33329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hlinkClick r:id="rId7"/>
              </a:rPr>
              <a:t>Descriere proiect HAI S</a:t>
            </a:r>
            <a:r>
              <a:rPr lang="ro-RO" b="1" i="1" dirty="0" smtClean="0">
                <a:hlinkClick r:id="rId7"/>
              </a:rPr>
              <a:t>â</a:t>
            </a:r>
            <a:r>
              <a:rPr lang="en-GB" b="1" i="1" dirty="0" smtClean="0">
                <a:hlinkClick r:id="rId7"/>
              </a:rPr>
              <a:t>ntana</a:t>
            </a:r>
            <a:endParaRPr lang="de-AT" b="1" dirty="0"/>
          </a:p>
        </p:txBody>
      </p:sp>
      <p:sp>
        <p:nvSpPr>
          <p:cNvPr id="18" name="Rectangle 17"/>
          <p:cNvSpPr/>
          <p:nvPr/>
        </p:nvSpPr>
        <p:spPr>
          <a:xfrm>
            <a:off x="701335" y="3429000"/>
            <a:ext cx="339387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hlinkClick r:id="rId7"/>
              </a:rPr>
              <a:t>Banner Electronic HAI Sântana</a:t>
            </a:r>
            <a:endParaRPr lang="de-AT" b="1" dirty="0"/>
          </a:p>
        </p:txBody>
      </p:sp>
      <p:sp>
        <p:nvSpPr>
          <p:cNvPr id="19" name="Rectangle 18"/>
          <p:cNvSpPr/>
          <p:nvPr/>
        </p:nvSpPr>
        <p:spPr>
          <a:xfrm>
            <a:off x="701334" y="3933056"/>
            <a:ext cx="617492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hlinkClick r:id="rId8"/>
              </a:rPr>
              <a:t>Comunicat finalizare proiect monitorizare consumuri</a:t>
            </a:r>
            <a:r>
              <a:rPr lang="en-GB" i="1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12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2" y="342488"/>
            <a:ext cx="2858750" cy="215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22" y="342488"/>
            <a:ext cx="2859744" cy="215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9" y="2636912"/>
            <a:ext cx="2762875" cy="206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23052"/>
          <a:stretch/>
        </p:blipFill>
        <p:spPr bwMode="auto">
          <a:xfrm>
            <a:off x="6450148" y="3212976"/>
            <a:ext cx="2010284" cy="278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r="22642"/>
          <a:stretch/>
        </p:blipFill>
        <p:spPr bwMode="auto">
          <a:xfrm>
            <a:off x="6450148" y="332656"/>
            <a:ext cx="2010284" cy="27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22" y="4820806"/>
            <a:ext cx="2859744" cy="195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20" y="2636912"/>
            <a:ext cx="2859746" cy="20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6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Bildschirmpräsentation (4:3)</PresentationFormat>
  <Paragraphs>23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                                      Instrumente Structurale                                                             2014-2020     Dezvoltarea sistemului de monitorizare a consumului de energie la Hammerer Aluminium Industries Santana S.R.L“   </vt:lpstr>
      <vt:lpstr>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"Dezvoltarea sistemului de monitorizare a consumului de energie la Hammerer Aluminium Industries Santana S.R.L"</dc:title>
  <dc:creator>Soava Roxana</dc:creator>
  <cp:lastModifiedBy>Dicker Elfriede</cp:lastModifiedBy>
  <cp:revision>36</cp:revision>
  <dcterms:created xsi:type="dcterms:W3CDTF">2019-05-16T12:21:28Z</dcterms:created>
  <dcterms:modified xsi:type="dcterms:W3CDTF">2019-06-19T13:43:07Z</dcterms:modified>
</cp:coreProperties>
</file>